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3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0" d="100"/>
          <a:sy n="50" d="100"/>
        </p:scale>
        <p:origin x="898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s vietos rezervavimo ženklas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46EA2C-A4A5-496C-842C-1DF302542296}" type="datetimeFigureOut">
              <a:rPr lang="lt-LT" smtClean="0"/>
              <a:t>2026-08-18</a:t>
            </a:fld>
            <a:endParaRPr lang="lt-LT"/>
          </a:p>
        </p:txBody>
      </p:sp>
      <p:sp>
        <p:nvSpPr>
          <p:cNvPr id="4" name="Skaidrės vaizdo vietos rezervavimo ženkla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Pastabų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8F26E2-421F-492F-9587-DBC96B8367AB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574123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8F26E2-421F-492F-9587-DBC96B8367AB}" type="slidenum">
              <a:rPr lang="lt-LT" smtClean="0"/>
              <a:t>1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122991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694" y="762863"/>
            <a:ext cx="11520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1" i="0" dirty="0">
                <a:solidFill>
                  <a:srgbClr val="1F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TRŪKSTAMŲ POLICIJOS PAREIGŪNŲ PRITRAUKIMO Į KLAIPĖDOS APSKR. VPK SKUODO R. PK TVARKOS APRAŠO VEIKIMO SCHEMA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0000" y="1051374"/>
            <a:ext cx="11520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900" b="0" i="1" dirty="0">
                <a:solidFill>
                  <a:srgbClr val="1F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ETAPAS – STRATEGINIS (PARENGIAMASIS)</a:t>
            </a:r>
          </a:p>
        </p:txBody>
      </p:sp>
      <p:sp>
        <p:nvSpPr>
          <p:cNvPr id="4" name="Rectangle 3"/>
          <p:cNvSpPr/>
          <p:nvPr/>
        </p:nvSpPr>
        <p:spPr>
          <a:xfrm>
            <a:off x="360000" y="1302149"/>
            <a:ext cx="3240000" cy="360000"/>
          </a:xfrm>
          <a:prstGeom prst="rect">
            <a:avLst/>
          </a:prstGeom>
          <a:solidFill>
            <a:srgbClr val="1F3964"/>
          </a:solidFill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SAVIVALDYBĖS TARYBA
patvirtina </a:t>
            </a:r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prašą</a:t>
            </a:r>
            <a:endParaRPr sz="9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27689" y="1306681"/>
            <a:ext cx="3240000" cy="360000"/>
          </a:xfrm>
          <a:prstGeom prst="rect">
            <a:avLst/>
          </a:prstGeom>
          <a:solidFill>
            <a:srgbClr val="2E74B5"/>
          </a:solidFill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Klaipėdos apskr. 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VPK VIRŠININKAS
patvirtina Programą įsakymu</a:t>
            </a:r>
          </a:p>
        </p:txBody>
      </p:sp>
      <p:sp>
        <p:nvSpPr>
          <p:cNvPr id="6" name="Rectangle 5"/>
          <p:cNvSpPr/>
          <p:nvPr/>
        </p:nvSpPr>
        <p:spPr>
          <a:xfrm>
            <a:off x="4057170" y="1300206"/>
            <a:ext cx="3780000" cy="360000"/>
          </a:xfrm>
          <a:prstGeom prst="rect">
            <a:avLst/>
          </a:prstGeom>
          <a:solidFill>
            <a:srgbClr val="2E74B5"/>
          </a:solidFill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lt-LT" sz="9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PASIRAŠOMA </a:t>
            </a:r>
            <a:r>
              <a:rPr sz="9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BENDRADARBIAVIMO 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SUTARTIS
Savivaldybė + </a:t>
            </a:r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Klaipėdos apskr. 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VPK |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2864" y="1707149"/>
            <a:ext cx="11520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900" b="0" i="1" dirty="0">
                <a:solidFill>
                  <a:srgbClr val="3756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ETAPAS – PRAŠYMO PATEIKIMAS</a:t>
            </a:r>
          </a:p>
        </p:txBody>
      </p:sp>
      <p:sp>
        <p:nvSpPr>
          <p:cNvPr id="8" name="Rectangle 7"/>
          <p:cNvSpPr/>
          <p:nvPr/>
        </p:nvSpPr>
        <p:spPr>
          <a:xfrm>
            <a:off x="372864" y="1896149"/>
            <a:ext cx="11340000" cy="396000"/>
          </a:xfrm>
          <a:prstGeom prst="rect">
            <a:avLst/>
          </a:prstGeom>
          <a:solidFill>
            <a:srgbClr val="375623"/>
          </a:solidFill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ATTPP PATEIKIA PRAŠYMĄ</a:t>
            </a:r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KLAIPĖDOS apskr. VPK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
ne vėliau kaip per </a:t>
            </a:r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mėn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nuo tarnybos pradžios </a:t>
            </a:r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KLAIPĖDOS apskr. VPK Skuodo r.  PK</a:t>
            </a:r>
            <a:endParaRPr sz="9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0000" y="2297363"/>
            <a:ext cx="11520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900" b="0" i="1" dirty="0">
                <a:solidFill>
                  <a:srgbClr val="3756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ETAPAS – </a:t>
            </a:r>
            <a:r>
              <a:rPr lang="lt-LT" sz="900" b="0" i="1" dirty="0">
                <a:solidFill>
                  <a:srgbClr val="3756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PRAŠYMŲ </a:t>
            </a:r>
            <a:r>
              <a:rPr sz="900" b="0" i="1" dirty="0">
                <a:solidFill>
                  <a:srgbClr val="3756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NAGRINĖJIMAS</a:t>
            </a:r>
            <a:r>
              <a:rPr lang="lt-LT" sz="900" b="0" i="1" dirty="0">
                <a:solidFill>
                  <a:srgbClr val="3756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IR KOMISIJOS SUDARYMAS</a:t>
            </a:r>
            <a:endParaRPr sz="900" b="0" i="1" dirty="0">
              <a:solidFill>
                <a:srgbClr val="37562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0276" y="2500076"/>
            <a:ext cx="5220000" cy="432000"/>
          </a:xfrm>
          <a:prstGeom prst="rect">
            <a:avLst/>
          </a:prstGeom>
          <a:solidFill>
            <a:srgbClr val="70AD47"/>
          </a:solidFill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900" b="1" dirty="0">
                <a:solidFill>
                  <a:srgbClr val="1F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KOMISIJA</a:t>
            </a:r>
            <a:r>
              <a:rPr lang="lt-LT" sz="9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SUDARYTA </a:t>
            </a:r>
            <a:r>
              <a:rPr lang="lt-LT" sz="9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SAVIVADYBĖS MERO POTVARKIU</a:t>
            </a:r>
            <a:r>
              <a:rPr sz="900" b="1" dirty="0">
                <a:solidFill>
                  <a:srgbClr val="1F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
Nagrinėja prašymą, gali </a:t>
            </a:r>
            <a:r>
              <a:rPr sz="900" b="1" dirty="0" err="1">
                <a:solidFill>
                  <a:srgbClr val="1F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prašyti</a:t>
            </a:r>
            <a:r>
              <a:rPr sz="900" b="1" dirty="0">
                <a:solidFill>
                  <a:srgbClr val="1F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papildomų dokumentų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080276" y="2509111"/>
            <a:ext cx="5580000" cy="432000"/>
          </a:xfrm>
          <a:prstGeom prst="rect">
            <a:avLst/>
          </a:prstGeom>
          <a:solidFill>
            <a:srgbClr val="538135"/>
          </a:solidFill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KOMISIJOS 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IŪLYMAS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
✓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Siūlo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Savivaldybės administracijos direktoriui skirti/neskirti Išmoką</a:t>
            </a:r>
            <a:endParaRPr sz="9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5694" y="2977076"/>
            <a:ext cx="11520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900" b="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 ETAPAS – TRIŠALĖS SUTARTIES SUDARYMAS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20276" y="3207908"/>
            <a:ext cx="11340000" cy="396000"/>
          </a:xfrm>
          <a:prstGeom prst="rect">
            <a:avLst/>
          </a:prstGeom>
          <a:solidFill>
            <a:srgbClr val="7030A0"/>
          </a:solidFill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TRIŠALĖ SUTARTIS | ATTPP + </a:t>
            </a:r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Klaipėdos apskr. 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VPK v</a:t>
            </a:r>
            <a:r>
              <a:rPr lang="lt-LT"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iršininkas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Savivaldybės administracijos direktorius 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
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Nustatom</a:t>
            </a:r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šmokos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mokėjimo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tvarka, tarnybos įsipareigojimai,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atsakomybė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grąžinimo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sąlygos</a:t>
            </a:r>
            <a:endParaRPr sz="9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9264" y="3627401"/>
            <a:ext cx="11520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900" b="0" i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ETAPAS – IŠMOKOS IŠMOKĖJIMAS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20276" y="3845135"/>
            <a:ext cx="11340000" cy="396000"/>
          </a:xfrm>
          <a:prstGeom prst="rect">
            <a:avLst/>
          </a:prstGeom>
          <a:solidFill>
            <a:srgbClr val="C55A11"/>
          </a:solidFill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Savivaldybė 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išmoka ATTPP 3 000 Eur (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bruto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per 20 darbo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dienų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nuo Sutarties </a:t>
            </a:r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įsigaliojimo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
Iš </a:t>
            </a:r>
            <a:r>
              <a:rPr lang="lt-LT" sz="9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išmokos </a:t>
            </a:r>
            <a:r>
              <a:rPr sz="9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išskaičiuojami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mokesčiai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(GPM ~15 %)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0276" y="4227635"/>
            <a:ext cx="11520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900" b="0" i="1" dirty="0">
                <a:solidFill>
                  <a:srgbClr val="2E74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 ETAPAS – TARNYBOS VYKDYMAS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60000" y="4446000"/>
            <a:ext cx="11340000" cy="396000"/>
          </a:xfrm>
          <a:prstGeom prst="rect">
            <a:avLst/>
          </a:prstGeom>
          <a:solidFill>
            <a:srgbClr val="2E74B5"/>
          </a:solidFill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ATTPP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tarnauja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Klaipėdos apskr. VPK S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kuodo r. PK ne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trumpiau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kaip 3 metus, ne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mažesniu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kaip 1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etato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krūviu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
</a:t>
            </a:r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Klaipėdos apskr. 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VPK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užtikrina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tarnybos sąlygas,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teises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ir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socialines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garantijas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pagal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Statutą</a:t>
            </a:r>
            <a:r>
              <a:rPr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ir kitus teisės </a:t>
            </a:r>
            <a:r>
              <a:rPr sz="9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aktus</a:t>
            </a:r>
            <a:endParaRPr sz="9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6794" y="4851000"/>
            <a:ext cx="11520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900" b="0" i="1" dirty="0">
                <a:solidFill>
                  <a:srgbClr val="806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 ETAPAS – KONTROLĖ IR ATASKAITOS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60000" y="5103000"/>
            <a:ext cx="11340000" cy="396000"/>
          </a:xfrm>
          <a:prstGeom prst="rect">
            <a:avLst/>
          </a:prstGeom>
          <a:solidFill>
            <a:srgbClr val="806000"/>
          </a:solidFill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lt-LT" sz="9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Klaipėdos apskr. VPK </a:t>
            </a:r>
            <a:r>
              <a:rPr lang="lt-LT" sz="9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 rečiau kaip vieną kartą per metus organizuoja bendrą susitikimą su Savivaldybės atstovais, kur būtų pristatomas Programos įgyvendinimas</a:t>
            </a:r>
            <a:endParaRPr sz="9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0276" y="5463000"/>
            <a:ext cx="11520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900" b="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VIII ETAPAS – ATSAKOMYBĖ IR GRĄŽINIMAS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60000" y="5670001"/>
            <a:ext cx="5220000" cy="684000"/>
          </a:xfrm>
          <a:prstGeom prst="rect">
            <a:avLst/>
          </a:prstGeom>
          <a:solidFill>
            <a:srgbClr val="C00000"/>
          </a:solidFill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85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NEĮVYKDYTI ĮSIPAREIGOJIMAI:
• </a:t>
            </a:r>
            <a:r>
              <a:rPr sz="85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Neištarnauta</a:t>
            </a:r>
            <a:r>
              <a:rPr sz="85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metų
• </a:t>
            </a:r>
            <a:r>
              <a:rPr sz="85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Atsisako</a:t>
            </a:r>
            <a:r>
              <a:rPr sz="85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tarnybos / </a:t>
            </a:r>
            <a:r>
              <a:rPr sz="85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pereina</a:t>
            </a:r>
            <a:r>
              <a:rPr sz="85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į kitą įstaigą
• </a:t>
            </a:r>
            <a:r>
              <a:rPr sz="85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Atleidžiamas</a:t>
            </a:r>
            <a:r>
              <a:rPr sz="85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dėl </a:t>
            </a:r>
            <a:r>
              <a:rPr sz="85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kaltės</a:t>
            </a:r>
            <a:endParaRPr sz="85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120000" y="5652000"/>
            <a:ext cx="5580000" cy="684000"/>
          </a:xfrm>
          <a:prstGeom prst="rect">
            <a:avLst/>
          </a:prstGeom>
          <a:solidFill>
            <a:srgbClr val="C55A11"/>
          </a:solidFill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85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GRĄŽINIMAS:
</a:t>
            </a:r>
            <a:r>
              <a:rPr sz="85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Faktiškai</a:t>
            </a:r>
            <a:r>
              <a:rPr sz="85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85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gauta</a:t>
            </a:r>
            <a:r>
              <a:rPr sz="85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suma (po </a:t>
            </a:r>
            <a:r>
              <a:rPr sz="85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mokesčių</a:t>
            </a:r>
            <a:r>
              <a:rPr sz="85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sz="85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proporcingai</a:t>
            </a:r>
            <a:r>
              <a:rPr sz="85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85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neištarnautam</a:t>
            </a:r>
            <a:r>
              <a:rPr sz="85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85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laikotarpiui</a:t>
            </a:r>
            <a:r>
              <a:rPr sz="85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
</a:t>
            </a:r>
            <a:r>
              <a:rPr lang="lt-LT" sz="85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ATTPP</a:t>
            </a:r>
            <a:r>
              <a:rPr sz="85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per 2 </a:t>
            </a:r>
            <a:r>
              <a:rPr sz="85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mėn</a:t>
            </a:r>
            <a:r>
              <a:rPr sz="85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sz="85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perveda</a:t>
            </a:r>
            <a:r>
              <a:rPr sz="85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85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sz="85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avivaldybei</a:t>
            </a:r>
            <a:r>
              <a:rPr sz="85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
</a:t>
            </a:r>
            <a:endParaRPr sz="85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0000" y="6444001"/>
            <a:ext cx="11520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800" b="0" i="1" dirty="0">
                <a:solidFill>
                  <a:srgbClr val="555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Aprašas </a:t>
            </a:r>
            <a:r>
              <a:rPr sz="800" b="0" i="1" dirty="0" err="1">
                <a:solidFill>
                  <a:srgbClr val="555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patvirtintas</a:t>
            </a:r>
            <a:r>
              <a:rPr sz="800" b="0" i="1" dirty="0">
                <a:solidFill>
                  <a:srgbClr val="555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Skuodo rajono savivaldybės tarybos sprendimu.  Programa patvirtinta Klaipėdos apskr. VPK </a:t>
            </a:r>
            <a:r>
              <a:rPr sz="800" b="0" i="1" dirty="0" err="1">
                <a:solidFill>
                  <a:srgbClr val="555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viršininko</a:t>
            </a:r>
            <a:r>
              <a:rPr sz="800" b="0" i="1" dirty="0">
                <a:solidFill>
                  <a:srgbClr val="555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įsakymu.  Aprašas ir Programa yra </a:t>
            </a:r>
            <a:r>
              <a:rPr sz="800" b="0" i="1" dirty="0" err="1">
                <a:solidFill>
                  <a:srgbClr val="555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neatskiriamos</a:t>
            </a:r>
            <a:r>
              <a:rPr sz="800" b="0" i="1" dirty="0">
                <a:solidFill>
                  <a:srgbClr val="555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800" b="0" i="1" dirty="0" err="1">
                <a:solidFill>
                  <a:srgbClr val="555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Trišalės</a:t>
            </a:r>
            <a:r>
              <a:rPr sz="800" b="0" i="1" dirty="0">
                <a:solidFill>
                  <a:srgbClr val="555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800" b="0" i="1" dirty="0" err="1">
                <a:solidFill>
                  <a:srgbClr val="555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sutarties</a:t>
            </a:r>
            <a:r>
              <a:rPr sz="800" b="0" i="1" dirty="0">
                <a:solidFill>
                  <a:srgbClr val="555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800" b="0" i="1" dirty="0" err="1">
                <a:solidFill>
                  <a:srgbClr val="555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dalys</a:t>
            </a:r>
            <a:r>
              <a:rPr sz="800" b="0" i="1" dirty="0">
                <a:solidFill>
                  <a:srgbClr val="555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001F4FB-9E7E-9D7F-8E9A-F319E67FAC12}"/>
              </a:ext>
            </a:extLst>
          </p:cNvPr>
          <p:cNvSpPr txBox="1"/>
          <p:nvPr/>
        </p:nvSpPr>
        <p:spPr>
          <a:xfrm>
            <a:off x="6391836" y="108326"/>
            <a:ext cx="5595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lt-LT" sz="11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</a:t>
            </a:r>
            <a:r>
              <a:rPr lang="en-US" sz="11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iškinam</a:t>
            </a:r>
            <a:r>
              <a:rPr lang="lt-LT" sz="11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ojo rašto </a:t>
            </a:r>
            <a:r>
              <a:rPr lang="en-US" sz="11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prie </a:t>
            </a:r>
            <a:r>
              <a:rPr lang="lt-LT" sz="11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n-US" sz="11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kuodo rajono savivaldybės tarybos sprendimo projekto</a:t>
            </a:r>
            <a:endParaRPr lang="lt-LT" sz="1100" dirty="0"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lt-LT" sz="11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„D</a:t>
            </a:r>
            <a:r>
              <a:rPr lang="en-US" sz="11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ėl trūkstamų policijos pareigūnų pritraukimo į</a:t>
            </a:r>
            <a:r>
              <a:rPr lang="lt-LT" sz="11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K</a:t>
            </a:r>
            <a:r>
              <a:rPr lang="en-US" sz="11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laipėdos apskrities</a:t>
            </a:r>
            <a:r>
              <a:rPr lang="lt-LT" sz="11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11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vyriausiojo</a:t>
            </a:r>
            <a:r>
              <a:rPr lang="lt-LT" sz="11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11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policijos komisariato</a:t>
            </a:r>
            <a:r>
              <a:rPr lang="lt-LT" sz="11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lt-LT" sz="11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n-US" sz="11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kuodo rajono policijos komisariatą</a:t>
            </a:r>
            <a:r>
              <a:rPr lang="lt-LT" sz="11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11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tvarkos aprašo patvirtinimo</a:t>
            </a:r>
            <a:r>
              <a:rPr lang="lt-LT" sz="11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“</a:t>
            </a:r>
          </a:p>
          <a:p>
            <a:pPr algn="just">
              <a:buNone/>
            </a:pPr>
            <a:r>
              <a:rPr lang="lt-LT" sz="11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priedas</a:t>
            </a:r>
            <a:endParaRPr lang="lt-LT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odyklė: dešinėn 25">
            <a:extLst>
              <a:ext uri="{FF2B5EF4-FFF2-40B4-BE49-F238E27FC236}">
                <a16:creationId xmlns:a16="http://schemas.microsoft.com/office/drawing/2014/main" id="{CB747CBC-5374-6056-93D9-625F50659DF7}"/>
              </a:ext>
            </a:extLst>
          </p:cNvPr>
          <p:cNvSpPr/>
          <p:nvPr/>
        </p:nvSpPr>
        <p:spPr>
          <a:xfrm>
            <a:off x="3657634" y="1372206"/>
            <a:ext cx="367553" cy="21687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  <p:sp>
        <p:nvSpPr>
          <p:cNvPr id="27" name="Rodyklė: dešinėn 26">
            <a:extLst>
              <a:ext uri="{FF2B5EF4-FFF2-40B4-BE49-F238E27FC236}">
                <a16:creationId xmlns:a16="http://schemas.microsoft.com/office/drawing/2014/main" id="{15E91075-AE1B-75F7-99A3-EBEBCB469FD5}"/>
              </a:ext>
            </a:extLst>
          </p:cNvPr>
          <p:cNvSpPr/>
          <p:nvPr/>
        </p:nvSpPr>
        <p:spPr>
          <a:xfrm>
            <a:off x="7869154" y="1371769"/>
            <a:ext cx="367553" cy="21687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376</Words>
  <Application>Microsoft Office PowerPoint</Application>
  <PresentationFormat>Pasirinktinai</PresentationFormat>
  <Paragraphs>26</Paragraphs>
  <Slides>1</Slides>
  <Notes>1</Notes>
  <HiddenSlides>0</HiddenSlides>
  <MMClips>0</MMClips>
  <ScaleCrop>false</ScaleCrop>
  <HeadingPairs>
    <vt:vector size="6" baseType="variant">
      <vt:variant>
        <vt:lpstr>Naudojami šriftai</vt:lpstr>
      </vt:variant>
      <vt:variant>
        <vt:i4>3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„PowerPoint“ pateiktis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Alina Anužienė</dc:creator>
  <cp:keywords/>
  <dc:description>generated using python-pptx</dc:description>
  <cp:lastModifiedBy>Sadauskienė, Dalia</cp:lastModifiedBy>
  <cp:revision>25</cp:revision>
  <dcterms:created xsi:type="dcterms:W3CDTF">2013-01-27T09:14:16Z</dcterms:created>
  <dcterms:modified xsi:type="dcterms:W3CDTF">2026-08-18T08:49:10Z</dcterms:modified>
  <cp:category/>
</cp:coreProperties>
</file>